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5"/>
  </p:handoutMasterIdLst>
  <p:sldIdLst>
    <p:sldId id="262" r:id="rId2"/>
    <p:sldId id="314" r:id="rId3"/>
    <p:sldId id="267" r:id="rId4"/>
    <p:sldId id="272" r:id="rId5"/>
    <p:sldId id="273" r:id="rId6"/>
    <p:sldId id="274" r:id="rId7"/>
    <p:sldId id="268" r:id="rId8"/>
    <p:sldId id="270" r:id="rId9"/>
    <p:sldId id="269" r:id="rId10"/>
    <p:sldId id="313" r:id="rId11"/>
    <p:sldId id="271" r:id="rId12"/>
    <p:sldId id="276" r:id="rId13"/>
    <p:sldId id="277" r:id="rId14"/>
    <p:sldId id="280" r:id="rId15"/>
    <p:sldId id="281" r:id="rId16"/>
    <p:sldId id="282" r:id="rId17"/>
    <p:sldId id="283" r:id="rId18"/>
    <p:sldId id="284" r:id="rId19"/>
    <p:sldId id="279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4" r:id="rId28"/>
    <p:sldId id="296" r:id="rId29"/>
    <p:sldId id="298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264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7005425-BB79-4ECB-88F7-75950DC57F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B02BFDA-2E55-4DA5-B7F3-1B374FD57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A426D-C94C-4D38-B02C-1A00F2560980}" type="datetimeFigureOut">
              <a:rPr lang="pl-PL" smtClean="0"/>
              <a:t>10.01.2020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99F6946-F2A6-44DF-A493-586221550A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0C0F937-15ED-414F-8215-9ADC4F07B4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C774F-A422-47A6-9EF7-0DF6767A2F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4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ona tytułowa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9" y="247897"/>
            <a:ext cx="10058400" cy="3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7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5392DC-D887-4BA2-9E27-1219EF13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942" cy="1325563"/>
          </a:xfrm>
        </p:spPr>
        <p:txBody>
          <a:bodyPr/>
          <a:lstStyle>
            <a:lvl1pPr>
              <a:defRPr/>
            </a:lvl1pPr>
          </a:lstStyle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940445-405E-484C-9E84-90F5DD44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pl-PL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2737" y="6413562"/>
            <a:ext cx="1261564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nl-BE" dirty="0" err="1">
                <a:solidFill>
                  <a:schemeClr val="accent2">
                    <a:lumMod val="75000"/>
                  </a:schemeClr>
                </a:solidFill>
              </a:rPr>
              <a:t>codemash</a:t>
            </a:r>
            <a:endParaRPr lang="nl-B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049957" y="6413562"/>
            <a:ext cx="2006960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nl-BE" dirty="0">
                <a:solidFill>
                  <a:srgbClr val="0070C0"/>
                </a:solidFill>
              </a:rPr>
              <a:t>www.involved-it.be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44" y="447075"/>
            <a:ext cx="3388182" cy="11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3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eń sesję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91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91D1E7D-913A-443B-AD5C-8864D21A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3AE9E8-C0A6-473A-A904-8874518A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4DF2F3-30DC-4F36-99AE-27416B552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940E-83B0-4E12-8393-5CDFF91D67BC}" type="datetimeFigureOut">
              <a:rPr lang="pl-PL" smtClean="0"/>
              <a:t>10.01.2020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1CAEB9-11C8-4291-9DC7-28E08E395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109E7E-87E3-4DDD-8808-4959BA149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8D8B9-F311-457A-B4CA-955BBCC167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296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crosoft.com/en-us/quantum/development-k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olved-it.b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johnnie/QuantumComputing-CodeMash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/>
              <a:t>Quantum Computing deep dive</a:t>
            </a:r>
          </a:p>
          <a:p>
            <a:endParaRPr lang="pl-PL" dirty="0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Johnny Hooyberghs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78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0C982E-B657-46DC-A8DD-D07E96B5736D}"/>
              </a:ext>
            </a:extLst>
          </p:cNvPr>
          <p:cNvSpPr txBox="1"/>
          <p:nvPr/>
        </p:nvSpPr>
        <p:spPr>
          <a:xfrm>
            <a:off x="5637320" y="1546094"/>
            <a:ext cx="914400" cy="37702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nl-BE" sz="23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121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AN IT RUN CRYSIS? Crysis 3 Crysis 2 Crysis Warhead Minecraft The Elder Scrolls V: Skyrim Eve: Valkyrie Crysis: Maximum Edition military army soldier profession">
            <a:extLst>
              <a:ext uri="{FF2B5EF4-FFF2-40B4-BE49-F238E27FC236}">
                <a16:creationId xmlns:a16="http://schemas.microsoft.com/office/drawing/2014/main" id="{C5864A3D-2F9E-465C-9F29-F03D5EE3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1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vs. Qubits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30E73D-9DB2-4076-B32B-40F5FE688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8449" cy="435133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Classical bit 0, Quantum bit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BE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Classical bit 1, Quantum bit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BE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Quantum bit in superposition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			</a:t>
                </a:r>
                <a:r>
                  <a:rPr lang="el-G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m:rPr>
                        <m:nor/>
                      </m:rPr>
                      <a:rPr lang="nl-BE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m:rPr>
                        <m:nor/>
                      </m:rPr>
                      <a:rPr lang="nl-BE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uli" pitchFamily="2" charset="77"/>
                  </a:rPr>
                  <a:t>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tx1"/>
                    </a:solidFill>
                    <a:latin typeface="Muli" pitchFamily="2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l-B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l-B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𝜶 and 𝜷 are complex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a</m:t>
                        </m:r>
                        <m:r>
                          <a:rPr lang="nl-BE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  <m:r>
                          <a:rPr lang="nl-BE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BE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Value known after measurement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Collapses to </a:t>
                </a:r>
                <a14:m>
                  <m:oMath xmlns:m="http://schemas.openxmlformats.org/officeDocument/2006/math">
                    <m:r>
                      <a:rPr lang="nl-BE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with probability 𝜶 or </a:t>
                </a:r>
                <a14:m>
                  <m:oMath xmlns:m="http://schemas.openxmlformats.org/officeDocument/2006/math">
                    <m:r>
                      <a:rPr lang="nl-BE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probability 𝜷</a:t>
                </a: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30E73D-9DB2-4076-B32B-40F5FE688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8449" cy="4351338"/>
              </a:xfrm>
              <a:blipFill>
                <a:blip r:embed="rId2"/>
                <a:stretch>
                  <a:fillRect l="-965" t="-2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64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vs. Qubits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30E73D-9DB2-4076-B32B-40F5FE688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8449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nl-BE" sz="3600" dirty="0"/>
                  <a:t>2 </a:t>
                </a:r>
                <a:r>
                  <a:rPr lang="nl-BE" sz="3600" dirty="0" err="1"/>
                  <a:t>Qubit</a:t>
                </a:r>
                <a:r>
                  <a:rPr lang="nl-BE" sz="3600" dirty="0"/>
                  <a:t> system (4 values):</a:t>
                </a:r>
              </a:p>
              <a:p>
                <a:endParaRPr lang="nl-BE" sz="3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r>
                        <a:rPr lang="nl-B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endParaRPr lang="en-US" sz="3600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3 Qubit system (8 values):</a:t>
                </a:r>
              </a:p>
              <a:p>
                <a:endParaRPr lang="en-US" sz="3600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r>
                        <a:rPr lang="nl-B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m:rPr>
                          <m:nor/>
                        </m:rPr>
                        <a:rPr lang="nl-BE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endParaRPr lang="en-US" sz="3600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4 Qubit system (16 values):</a:t>
                </a:r>
              </a:p>
              <a:p>
                <a:pPr algn="ctr"/>
                <a:r>
                  <a:rPr lang="en-US" sz="3600" b="1" dirty="0">
                    <a:solidFill>
                      <a:schemeClr val="tx1"/>
                    </a:solidFill>
                    <a:latin typeface="Muli" pitchFamily="2" charset="77"/>
                  </a:rPr>
                  <a:t>…</a:t>
                </a: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30E73D-9DB2-4076-B32B-40F5FE688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8449" cy="4351338"/>
              </a:xfrm>
              <a:blipFill>
                <a:blip r:embed="rId2"/>
                <a:stretch>
                  <a:fillRect l="-1192" t="-4482" r="-3519" b="-308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69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vs. Qubits</a:t>
            </a:r>
            <a:endParaRPr lang="pl-PL" dirty="0"/>
          </a:p>
        </p:txBody>
      </p:sp>
      <p:pic>
        <p:nvPicPr>
          <p:cNvPr id="5" name="Picture 4" descr="https://upload.wikimedia.org/wikipedia/commons/thumb/6/6b/Bloch_sphere.svg/237px-Bloch_sphere.svg.png">
            <a:extLst>
              <a:ext uri="{FF2B5EF4-FFF2-40B4-BE49-F238E27FC236}">
                <a16:creationId xmlns:a16="http://schemas.microsoft.com/office/drawing/2014/main" id="{02BCCE56-079D-4C41-BAE6-3D9DEBE2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81" y="1494043"/>
            <a:ext cx="4461847" cy="47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2804DE-A6D1-42A0-B0FE-EDABDDA43EB6}"/>
                  </a:ext>
                </a:extLst>
              </p:cNvPr>
              <p:cNvSpPr/>
              <p:nvPr/>
            </p:nvSpPr>
            <p:spPr>
              <a:xfrm>
                <a:off x="6439667" y="3174308"/>
                <a:ext cx="4752840" cy="1383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sz="2400" dirty="0" smtClean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nl-B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B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tx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Muli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</m:d>
                    <m:r>
                      <a:rPr lang="nl-B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nl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nl-BE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p>
                    </m:sSup>
                    <m:func>
                      <m:funcPr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nl-B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LID4096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2804DE-A6D1-42A0-B0FE-EDABDDA43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67" y="3174308"/>
                <a:ext cx="4752840" cy="1383712"/>
              </a:xfrm>
              <a:prstGeom prst="rect">
                <a:avLst/>
              </a:prstGeom>
              <a:blipFill>
                <a:blip r:embed="rId3"/>
                <a:stretch>
                  <a:fillRect t="-4273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20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 Experience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https://quantum-computing.ibm.com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0" y="2476500"/>
            <a:ext cx="3697200" cy="36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Q#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https://www.microsoft.com/en-us/quantum/development-kit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12" y="2478388"/>
            <a:ext cx="3698575" cy="36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2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67693" y="1834832"/>
                <a:ext cx="42159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  <a:p>
                <a:endParaRPr lang="nl-BE" sz="2400" dirty="0">
                  <a:solidFill>
                    <a:schemeClr val="tx1"/>
                  </a:solidFill>
                </a:endParaRPr>
              </a:p>
              <a:p>
                <a:endParaRPr lang="nl-BE" sz="2400" dirty="0">
                  <a:solidFill>
                    <a:schemeClr val="tx1"/>
                  </a:solidFill>
                </a:endParaRPr>
              </a:p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93" y="1834832"/>
                <a:ext cx="421590" cy="1477328"/>
              </a:xfrm>
              <a:prstGeom prst="rect">
                <a:avLst/>
              </a:prstGeom>
              <a:blipFill>
                <a:blip r:embed="rId2"/>
                <a:stretch>
                  <a:fillRect l="-58571" t="-44215" r="-174286" b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3225800" y="2042160"/>
            <a:ext cx="660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25800" y="3124200"/>
            <a:ext cx="660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3922757" y="28992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/>
              <a:t>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70" y="1811972"/>
            <a:ext cx="450000" cy="45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490" y="2899200"/>
            <a:ext cx="450000" cy="450000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4864100" y="1822716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 dirty="0"/>
              <a:t>+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99100" y="303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/>
          <p:cNvCxnSpPr>
            <a:stCxn id="9" idx="4"/>
            <a:endCxn id="10" idx="0"/>
          </p:cNvCxnSpPr>
          <p:nvPr/>
        </p:nvCxnSpPr>
        <p:spPr>
          <a:xfrm>
            <a:off x="5089100" y="2272716"/>
            <a:ext cx="0" cy="7614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4538" y="4310252"/>
                <a:ext cx="10682924" cy="1816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𝑪𝑵𝑶𝑻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r>
                        <a:rPr lang="nl-BE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nl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8" y="4310252"/>
                <a:ext cx="10682924" cy="1816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1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nl-BE" sz="3000" dirty="0"/>
                  <a:t>If </a:t>
                </a:r>
                <a:r>
                  <a:rPr lang="nl-BE" sz="3000" dirty="0" err="1"/>
                  <a:t>the</a:t>
                </a:r>
                <a:r>
                  <a:rPr lang="nl-BE" sz="3000" dirty="0"/>
                  <a:t> product state of </a:t>
                </a:r>
                <a:r>
                  <a:rPr lang="nl-BE" sz="3000" dirty="0" err="1"/>
                  <a:t>two</a:t>
                </a:r>
                <a:r>
                  <a:rPr lang="nl-BE" sz="3000" dirty="0"/>
                  <a:t> </a:t>
                </a:r>
                <a:r>
                  <a:rPr lang="nl-BE" sz="3000" dirty="0" err="1"/>
                  <a:t>qubits</a:t>
                </a:r>
                <a:r>
                  <a:rPr lang="nl-BE" sz="3000" dirty="0"/>
                  <a:t> </a:t>
                </a:r>
                <a:r>
                  <a:rPr lang="nl-BE" sz="3000" dirty="0" err="1"/>
                  <a:t>cannot</a:t>
                </a:r>
                <a:r>
                  <a:rPr lang="nl-BE" sz="3000" dirty="0"/>
                  <a:t> </a:t>
                </a:r>
                <a:r>
                  <a:rPr lang="nl-BE" sz="3000" dirty="0" err="1"/>
                  <a:t>be</a:t>
                </a:r>
                <a:r>
                  <a:rPr lang="nl-BE" sz="3000" dirty="0"/>
                  <a:t> </a:t>
                </a:r>
                <a:r>
                  <a:rPr lang="nl-BE" sz="3000" dirty="0" err="1"/>
                  <a:t>factored</a:t>
                </a:r>
                <a:r>
                  <a:rPr lang="nl-BE" sz="3000" dirty="0"/>
                  <a:t>, </a:t>
                </a:r>
                <a:r>
                  <a:rPr lang="nl-BE" sz="3000" dirty="0" err="1"/>
                  <a:t>they</a:t>
                </a:r>
                <a:r>
                  <a:rPr lang="nl-BE" sz="3000" dirty="0"/>
                  <a:t> are </a:t>
                </a:r>
                <a:r>
                  <a:rPr lang="nl-BE" sz="3000" dirty="0" err="1"/>
                  <a:t>entangled</a:t>
                </a:r>
                <a:endParaRPr lang="nl-BE" sz="3000" dirty="0"/>
              </a:p>
              <a:p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𝑏𝑑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r>
                  <a:rPr lang="nl-BE" sz="3300" dirty="0" err="1"/>
                  <a:t>This</a:t>
                </a:r>
                <a:r>
                  <a:rPr lang="nl-BE" sz="3300" dirty="0"/>
                  <a:t> set of </a:t>
                </a:r>
                <a:r>
                  <a:rPr lang="nl-BE" sz="3300" dirty="0" err="1"/>
                  <a:t>two</a:t>
                </a:r>
                <a:r>
                  <a:rPr lang="nl-BE" sz="3300" dirty="0"/>
                  <a:t> </a:t>
                </a:r>
                <a:r>
                  <a:rPr lang="nl-BE" sz="3300" dirty="0" err="1"/>
                  <a:t>qubits</a:t>
                </a:r>
                <a:r>
                  <a:rPr lang="nl-BE" sz="3300" dirty="0"/>
                  <a:t> has a 50% chance of </a:t>
                </a:r>
                <a:r>
                  <a:rPr lang="nl-BE" sz="3300" dirty="0" err="1"/>
                  <a:t>collapsing</a:t>
                </a:r>
                <a:r>
                  <a:rPr lang="nl-BE" sz="3300" dirty="0"/>
                  <a:t> </a:t>
                </a:r>
                <a:r>
                  <a:rPr lang="nl-BE" sz="3300" dirty="0" err="1"/>
                  <a:t>to</a:t>
                </a:r>
                <a:r>
                  <a:rPr lang="nl-BE" sz="33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dirty="0" smtClean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nl-BE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00</m:t>
                        </m:r>
                      </m:e>
                    </m:d>
                    <m:r>
                      <a:rPr lang="nl-BE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 </m:t>
                    </m:r>
                  </m:oMath>
                </a14:m>
                <a:r>
                  <a:rPr lang="nl-BE" sz="3300" dirty="0"/>
                  <a:t>and a 50% chance of </a:t>
                </a:r>
                <a:r>
                  <a:rPr lang="nl-BE" sz="3300" dirty="0" err="1"/>
                  <a:t>collapsing</a:t>
                </a:r>
                <a:r>
                  <a:rPr lang="nl-BE" sz="3300" dirty="0"/>
                  <a:t> </a:t>
                </a:r>
                <a:r>
                  <a:rPr lang="nl-BE" sz="3300" dirty="0" err="1"/>
                  <a:t>to</a:t>
                </a:r>
                <a:r>
                  <a:rPr lang="nl-BE" dirty="0">
                    <a:solidFill>
                      <a:schemeClr val="tx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dirty="0" smtClean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nl-BE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11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801" r="-11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93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8449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Deutch</a:t>
            </a:r>
            <a:r>
              <a:rPr lang="en-US" dirty="0"/>
              <a:t> (1985)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Is there a problem that a Quantum Computer can solve faster than a Classical Computer?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Deterministic!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The solution is always correct after running it once!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3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Johnny Hooyberghs</a:t>
            </a:r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@</a:t>
            </a:r>
            <a:r>
              <a:rPr lang="en-US" b="1" dirty="0" err="1"/>
              <a:t>djohnnieke</a:t>
            </a:r>
            <a:endParaRPr lang="en-US" b="1" dirty="0"/>
          </a:p>
          <a:p>
            <a:r>
              <a:rPr lang="en-US" b="1" dirty="0"/>
              <a:t>github.com/Djohnnie</a:t>
            </a:r>
          </a:p>
          <a:p>
            <a:endParaRPr lang="en-US" b="1" dirty="0"/>
          </a:p>
          <a:p>
            <a:endParaRPr lang="pl-PL" dirty="0"/>
          </a:p>
        </p:txBody>
      </p:sp>
      <p:pic>
        <p:nvPicPr>
          <p:cNvPr id="1026" name="Picture 2" descr="https://www.involved-it.be/wp-content/uploads/2018/10/involved-logo-blauw.png">
            <a:extLst>
              <a:ext uri="{FF2B5EF4-FFF2-40B4-BE49-F238E27FC236}">
                <a16:creationId xmlns:a16="http://schemas.microsoft.com/office/drawing/2014/main" id="{284C6525-A067-42FA-9C2E-F3ED89BF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795944"/>
            <a:ext cx="60769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1E95C8-7F4A-459E-A500-803C835D022E}"/>
              </a:ext>
            </a:extLst>
          </p:cNvPr>
          <p:cNvSpPr/>
          <p:nvPr/>
        </p:nvSpPr>
        <p:spPr>
          <a:xfrm>
            <a:off x="2969214" y="5015144"/>
            <a:ext cx="62535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6000" dirty="0">
                <a:hlinkClick r:id="rId3"/>
              </a:rPr>
              <a:t>www.involved-it.be</a:t>
            </a:r>
            <a:endParaRPr lang="nl-BE" sz="6000" dirty="0"/>
          </a:p>
        </p:txBody>
      </p:sp>
    </p:spTree>
    <p:extLst>
      <p:ext uri="{BB962C8B-B14F-4D97-AF65-F5344CB8AC3E}">
        <p14:creationId xmlns:p14="http://schemas.microsoft.com/office/powerpoint/2010/main" val="548882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8449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Deutsch–</a:t>
            </a:r>
            <a:r>
              <a:rPr lang="en-US" dirty="0" err="1"/>
              <a:t>Jozsa</a:t>
            </a:r>
            <a:r>
              <a:rPr lang="en-US" dirty="0"/>
              <a:t> (1992)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dirty="0" err="1"/>
              <a:t>Deutch</a:t>
            </a:r>
            <a:r>
              <a:rPr lang="en-US" dirty="0"/>
              <a:t> (for a </a:t>
            </a:r>
            <a:r>
              <a:rPr lang="en-US" dirty="0" err="1"/>
              <a:t>blackbox</a:t>
            </a:r>
            <a:r>
              <a:rPr lang="en-US" dirty="0"/>
              <a:t> operating on 1 bit), but applicable for n-bits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Deterministic!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The solution is always correct after running it once!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1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8449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Grover's algorithm (1996)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“Searching a database”, actually Inverting a function: </a:t>
            </a:r>
            <a:r>
              <a:rPr lang="en-US" i="1" dirty="0"/>
              <a:t>y = f(x)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Probabilistic!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High probability of finding the solution.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Running multiple times will increase the probability.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8449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Shor's algorithm (1994)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Prime factorization of integers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Combination of classical and quantum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Probabilistic!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High probability of finding the solution.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Running multiple times will increase the probability.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Can a Quantum Computer be quicker than a Classical Computer?</a:t>
            </a:r>
          </a:p>
          <a:p>
            <a:r>
              <a:rPr lang="en-US" dirty="0"/>
              <a:t>A Black-Box containing a function on one bit</a:t>
            </a:r>
          </a:p>
          <a:p>
            <a:r>
              <a:rPr lang="en-US" dirty="0"/>
              <a:t>How many operations do you need to figure out the function if input and output is know?</a:t>
            </a:r>
          </a:p>
          <a:p>
            <a:pPr lvl="1"/>
            <a:r>
              <a:rPr lang="en-US" sz="2800" dirty="0"/>
              <a:t>On a Classical Computer?</a:t>
            </a:r>
          </a:p>
          <a:p>
            <a:pPr lvl="1"/>
            <a:r>
              <a:rPr lang="en-US" sz="2800" dirty="0"/>
              <a:t>On a Quantum Computer?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/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tx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blipFill>
                <a:blip r:embed="rId2"/>
                <a:stretch>
                  <a:fillRect l="-5650" t="-178333" r="-13559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82568B-9330-44E8-BCCE-4C714AB0C4CE}"/>
              </a:ext>
            </a:extLst>
          </p:cNvPr>
          <p:cNvCxnSpPr/>
          <p:nvPr/>
        </p:nvCxnSpPr>
        <p:spPr>
          <a:xfrm>
            <a:off x="7094247" y="5469103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205FD6-D9F6-4569-99D9-50A8FAEE1F5E}"/>
              </a:ext>
            </a:extLst>
          </p:cNvPr>
          <p:cNvSpPr/>
          <p:nvPr/>
        </p:nvSpPr>
        <p:spPr>
          <a:xfrm>
            <a:off x="8044207" y="4798543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92950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It is important to ask the right question!</a:t>
            </a:r>
          </a:p>
          <a:p>
            <a:r>
              <a:rPr lang="en-US" dirty="0"/>
              <a:t>A Black-Box containing a function on one bit</a:t>
            </a:r>
          </a:p>
          <a:p>
            <a:r>
              <a:rPr lang="en-US" dirty="0"/>
              <a:t>How many operations do you need to figure out if the function is CONSTANT or VARIABLE if input and output is know?</a:t>
            </a:r>
          </a:p>
          <a:p>
            <a:pPr lvl="1"/>
            <a:r>
              <a:rPr lang="en-US" sz="2800" dirty="0"/>
              <a:t>On a Classical Computer?</a:t>
            </a:r>
          </a:p>
          <a:p>
            <a:pPr lvl="1"/>
            <a:r>
              <a:rPr lang="en-US" sz="2800" dirty="0"/>
              <a:t>On a Quantum Computer?</a:t>
            </a: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/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tx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blipFill>
                <a:blip r:embed="rId2"/>
                <a:stretch>
                  <a:fillRect l="-5650" t="-178333" r="-13559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82568B-9330-44E8-BCCE-4C714AB0C4CE}"/>
              </a:ext>
            </a:extLst>
          </p:cNvPr>
          <p:cNvCxnSpPr/>
          <p:nvPr/>
        </p:nvCxnSpPr>
        <p:spPr>
          <a:xfrm>
            <a:off x="7094247" y="5469103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205FD6-D9F6-4569-99D9-50A8FAEE1F5E}"/>
              </a:ext>
            </a:extLst>
          </p:cNvPr>
          <p:cNvSpPr/>
          <p:nvPr/>
        </p:nvSpPr>
        <p:spPr>
          <a:xfrm>
            <a:off x="8044207" y="4798543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260648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It is important to ask the right question!</a:t>
            </a:r>
          </a:p>
          <a:p>
            <a:r>
              <a:rPr lang="en-US" dirty="0"/>
              <a:t>A Black-Box containing a function on one bit</a:t>
            </a:r>
          </a:p>
          <a:p>
            <a:r>
              <a:rPr lang="en-US" dirty="0"/>
              <a:t>How many operations do you need to figure out if the function is CONSTANT or VARIABLE if input and output is know?</a:t>
            </a:r>
          </a:p>
          <a:p>
            <a:pPr lvl="1"/>
            <a:r>
              <a:rPr lang="en-US" sz="2800" dirty="0"/>
              <a:t>On a Classical Computer?</a:t>
            </a:r>
          </a:p>
          <a:p>
            <a:pPr lvl="1"/>
            <a:r>
              <a:rPr lang="en-US" sz="2800" dirty="0"/>
              <a:t>On a Quantum Computer?</a:t>
            </a: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7C19C1-163C-46FE-B04F-F0D703FC3E86}"/>
                  </a:ext>
                </a:extLst>
              </p:cNvPr>
              <p:cNvSpPr txBox="1"/>
              <p:nvPr/>
            </p:nvSpPr>
            <p:spPr>
              <a:xfrm>
                <a:off x="6501362" y="4888906"/>
                <a:ext cx="4422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tx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7C19C1-163C-46FE-B04F-F0D703FC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62" y="4888906"/>
                <a:ext cx="4422364" cy="369332"/>
              </a:xfrm>
              <a:prstGeom prst="rect">
                <a:avLst/>
              </a:prstGeom>
              <a:blipFill>
                <a:blip r:embed="rId2"/>
                <a:stretch>
                  <a:fillRect l="-5647" t="-175410" r="-10606" b="-2540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007D9F-F0EB-4824-8C77-18E7EB168FBF}"/>
              </a:ext>
            </a:extLst>
          </p:cNvPr>
          <p:cNvCxnSpPr/>
          <p:nvPr/>
        </p:nvCxnSpPr>
        <p:spPr>
          <a:xfrm>
            <a:off x="7100389" y="5098972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E6833-E69F-438E-BA49-098A6225ACE6}"/>
              </a:ext>
            </a:extLst>
          </p:cNvPr>
          <p:cNvCxnSpPr/>
          <p:nvPr/>
        </p:nvCxnSpPr>
        <p:spPr>
          <a:xfrm>
            <a:off x="7100389" y="5886372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D9C355C-A74B-42F4-8023-E5B0A25DF358}"/>
              </a:ext>
            </a:extLst>
          </p:cNvPr>
          <p:cNvSpPr/>
          <p:nvPr/>
        </p:nvSpPr>
        <p:spPr>
          <a:xfrm>
            <a:off x="8050349" y="4771312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D7CA1-E9BF-466E-B618-CA1ECB6077F5}"/>
                  </a:ext>
                </a:extLst>
              </p:cNvPr>
              <p:cNvSpPr txBox="1"/>
              <p:nvPr/>
            </p:nvSpPr>
            <p:spPr>
              <a:xfrm>
                <a:off x="6501362" y="5626180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D7CA1-E9BF-466E-B618-CA1ECB607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62" y="5626180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5410" r="-16641" b="-2540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4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9618" cy="4351338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dirty="0"/>
                  <a:t>If BB is a constant function </a:t>
                </a:r>
                <a:r>
                  <a:rPr lang="en-US" dirty="0">
                    <a:sym typeface="Wingdings" panose="05000000000000000000" pitchFamily="2" charset="2"/>
                  </a:rPr>
                  <a:t> Quantum state will always measure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uli" pitchFamily="2" charset="77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Muli" pitchFamily="2" charset="77"/>
                  <a:sym typeface="Wingdings" panose="05000000000000000000" pitchFamily="2" charset="2"/>
                </a:endParaRPr>
              </a:p>
              <a:p>
                <a:r>
                  <a:rPr lang="en-US" dirty="0"/>
                  <a:t>If </a:t>
                </a:r>
                <a:r>
                  <a:rPr lang="en-US" dirty="0">
                    <a:solidFill>
                      <a:schemeClr val="tx1"/>
                    </a:solidFill>
                  </a:rPr>
                  <a:t>BB is a variable function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Quantum state will always measure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9618" cy="4351338"/>
              </a:xfrm>
              <a:blipFill>
                <a:blip r:embed="rId2"/>
                <a:stretch>
                  <a:fillRect l="-11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53587-B610-4BAC-90B6-307927B52ABC}"/>
              </a:ext>
            </a:extLst>
          </p:cNvPr>
          <p:cNvCxnSpPr/>
          <p:nvPr/>
        </p:nvCxnSpPr>
        <p:spPr>
          <a:xfrm>
            <a:off x="2158030" y="383497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8E78-A241-41E3-8247-49A2B7A85C1F}"/>
                  </a:ext>
                </a:extLst>
              </p:cNvPr>
              <p:cNvSpPr txBox="1"/>
              <p:nvPr/>
            </p:nvSpPr>
            <p:spPr>
              <a:xfrm>
                <a:off x="1537113" y="231790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8E78-A241-41E3-8247-49A2B7A8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2317904"/>
                <a:ext cx="9760364" cy="369332"/>
              </a:xfrm>
              <a:prstGeom prst="rect">
                <a:avLst/>
              </a:prstGeom>
              <a:blipFill>
                <a:blip r:embed="rId3"/>
                <a:stretch>
                  <a:fillRect l="-2561" t="-173770" r="-4497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10BC85-E606-42E9-A076-9A476244F747}"/>
              </a:ext>
            </a:extLst>
          </p:cNvPr>
          <p:cNvCxnSpPr/>
          <p:nvPr/>
        </p:nvCxnSpPr>
        <p:spPr>
          <a:xfrm>
            <a:off x="2158030" y="252797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20F25-C241-4B08-9524-0D59F4BBD057}"/>
                  </a:ext>
                </a:extLst>
              </p:cNvPr>
              <p:cNvSpPr txBox="1"/>
              <p:nvPr/>
            </p:nvSpPr>
            <p:spPr>
              <a:xfrm>
                <a:off x="1537113" y="3593738"/>
                <a:ext cx="97831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20F25-C241-4B08-9524-0D59F4BBD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593738"/>
                <a:ext cx="9783127" cy="369332"/>
              </a:xfrm>
              <a:prstGeom prst="rect">
                <a:avLst/>
              </a:prstGeom>
              <a:blipFill>
                <a:blip r:embed="rId4"/>
                <a:stretch>
                  <a:fillRect l="-2555" t="-178333" r="-423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F8E757C-7D06-4296-ACC3-514252C0B0A8}"/>
              </a:ext>
            </a:extLst>
          </p:cNvPr>
          <p:cNvSpPr>
            <a:spLocks noChangeAspect="1"/>
          </p:cNvSpPr>
          <p:nvPr/>
        </p:nvSpPr>
        <p:spPr>
          <a:xfrm>
            <a:off x="2711177" y="230517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2139AC-7C89-477F-92F0-812013DDBAC6}"/>
              </a:ext>
            </a:extLst>
          </p:cNvPr>
          <p:cNvSpPr>
            <a:spLocks noChangeAspect="1"/>
          </p:cNvSpPr>
          <p:nvPr/>
        </p:nvSpPr>
        <p:spPr>
          <a:xfrm>
            <a:off x="2711177" y="360307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A66D2-559E-4B55-9C0D-A96D47C4CFFA}"/>
              </a:ext>
            </a:extLst>
          </p:cNvPr>
          <p:cNvSpPr>
            <a:spLocks noChangeAspect="1"/>
          </p:cNvSpPr>
          <p:nvPr/>
        </p:nvSpPr>
        <p:spPr>
          <a:xfrm>
            <a:off x="3667305" y="22986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13346-825D-4C0B-82EC-3AB596303BE8}"/>
              </a:ext>
            </a:extLst>
          </p:cNvPr>
          <p:cNvSpPr>
            <a:spLocks noChangeAspect="1"/>
          </p:cNvSpPr>
          <p:nvPr/>
        </p:nvSpPr>
        <p:spPr>
          <a:xfrm>
            <a:off x="3667305" y="360997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F42DA-3BAC-48F9-A0D1-7A4F13897ADD}"/>
              </a:ext>
            </a:extLst>
          </p:cNvPr>
          <p:cNvSpPr>
            <a:spLocks noChangeAspect="1"/>
          </p:cNvSpPr>
          <p:nvPr/>
        </p:nvSpPr>
        <p:spPr>
          <a:xfrm>
            <a:off x="7578905" y="23113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0F12F-EDE2-4286-80C9-549ABD891DDA}"/>
              </a:ext>
            </a:extLst>
          </p:cNvPr>
          <p:cNvSpPr>
            <a:spLocks noChangeAspect="1"/>
          </p:cNvSpPr>
          <p:nvPr/>
        </p:nvSpPr>
        <p:spPr>
          <a:xfrm>
            <a:off x="7578905" y="36067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80A7C6-3F43-47A3-8185-44AF91BFA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2298673"/>
            <a:ext cx="450000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0911E6-EFDA-4B77-B8C7-F0F05DCF4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3609970"/>
            <a:ext cx="450000" cy="45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C81E7A-19DA-4C04-88A1-9EE61F780CD7}"/>
              </a:ext>
            </a:extLst>
          </p:cNvPr>
          <p:cNvSpPr/>
          <p:nvPr/>
        </p:nvSpPr>
        <p:spPr>
          <a:xfrm>
            <a:off x="5024741" y="2305176"/>
            <a:ext cx="1671385" cy="1747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1987203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Constant-0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blipFill>
                <a:blip r:embed="rId2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blipFill>
                <a:blip r:embed="rId4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12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Constant-1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blipFill>
                <a:blip r:embed="rId2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blipFill>
                <a:blip r:embed="rId4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>
            <a:spLocks noChangeAspect="1"/>
          </p:cNvSpPr>
          <p:nvPr/>
        </p:nvSpPr>
        <p:spPr>
          <a:xfrm>
            <a:off x="8794477" y="359304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9586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Identity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blipFill>
                <a:blip r:embed="rId2"/>
                <a:stretch>
                  <a:fillRect l="-6376" t="-178333" r="-15552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blipFill>
                <a:blip r:embed="rId4"/>
                <a:stretch>
                  <a:fillRect l="-6376" t="-178333" r="-15552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>
            <a:spLocks noChangeAspect="1"/>
          </p:cNvSpPr>
          <p:nvPr/>
        </p:nvSpPr>
        <p:spPr>
          <a:xfrm>
            <a:off x="8732520" y="3610400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8871540" y="4532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8957520" y="4060400"/>
            <a:ext cx="4020" cy="472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6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5FB08D-CE20-694B-88DE-D4972C0A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-7023"/>
            <a:ext cx="12191980" cy="686502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Quantum Computing?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20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Negation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blipFill>
                <a:blip r:embed="rId2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blipFill>
                <a:blip r:embed="rId4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>
            <a:spLocks noChangeAspect="1"/>
          </p:cNvSpPr>
          <p:nvPr/>
        </p:nvSpPr>
        <p:spPr>
          <a:xfrm>
            <a:off x="8415020" y="3610400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8554040" y="4532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8640020" y="4060400"/>
            <a:ext cx="4020" cy="472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spect="1"/>
          </p:cNvSpPr>
          <p:nvPr/>
        </p:nvSpPr>
        <p:spPr>
          <a:xfrm>
            <a:off x="9251677" y="359304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799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Constant-0 (circuit </a:t>
            </a:r>
            <a:r>
              <a:rPr lang="nl-BE" dirty="0" err="1"/>
              <a:t>overview</a:t>
            </a:r>
            <a:r>
              <a:rPr lang="nl-BE" dirty="0"/>
              <a:t>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BF157D-5671-46F6-8C17-1B0000F87C00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1F083-3531-4D4E-9FC7-2DA3ABDD6950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1F083-3531-4D4E-9FC7-2DA3ABDD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BCBD2B-C320-497F-8B29-1A5BB1AE3CEC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D85805-6169-4EF2-8512-D25ECA446D91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D85805-6169-4EF2-8512-D25ECA44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66F5003-F4ED-4832-A508-B18499646EEA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2D0214-9CE7-4CA8-9786-71A03E047E5E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AF07E-2510-4CC7-BB98-DE72B7CD7105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CFAC34-F841-48EF-B0A9-514AE3274060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A52C18-E67D-405B-B0FA-4D9D30290827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86E9E-347C-4AB0-BC6D-A1C9554B5407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2F78C-9E72-49BC-95CF-618E516D0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F5ABB6-7BA2-4A4E-819E-A11A53CC1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2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Constant-0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1)</a:t>
            </a:r>
            <a:endParaRPr lang="en-US" dirty="0"/>
          </a:p>
          <a:p>
            <a:pPr lvl="1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6DE92F-2484-4454-9859-D189D5168557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6DE92F-2484-4454-9859-D189D516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91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Constant-0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2)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FAC85-81E6-43E5-A014-0C1D13DA8A1D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FAC85-81E6-43E5-A014-0C1D13DA8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639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Constant-1 (circuit </a:t>
            </a:r>
            <a:r>
              <a:rPr lang="nl-BE" dirty="0" err="1"/>
              <a:t>overview</a:t>
            </a:r>
            <a:r>
              <a:rPr lang="nl-BE" dirty="0"/>
              <a:t>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0F45D-D984-4396-B4CE-F674E2C4DA0C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5F4B7-92E7-4986-9434-CB9E551184D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5F4B7-92E7-4986-9434-CB9E5511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540F-DB44-4DB3-B1AA-51AD28B3637B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2C9E2F-C1B1-4A70-A5B7-7C04918A0133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2C9E2F-C1B1-4A70-A5B7-7C04918A0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9C8F67F-80B2-4387-A52D-AFBE699FACB4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513193-9E6B-4CA6-B943-0917C2C22FB3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6462B4-221D-49EE-B6E4-F635DE3D3FDA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FF7F9-3F59-497E-A0F9-D95E09BB0CBE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9BEAAA-14CA-47AE-A328-BCAA6DC64D70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AE0728-EA26-480C-89CF-DFD3F4581662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25B207-FE5D-4A0A-924B-A3B2DB769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2CF090-89E1-49E1-81FC-AAF47CD73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7149F93-04B3-48A7-8A56-FB12CABD44E6}"/>
              </a:ext>
            </a:extLst>
          </p:cNvPr>
          <p:cNvSpPr>
            <a:spLocks noChangeAspect="1"/>
          </p:cNvSpPr>
          <p:nvPr/>
        </p:nvSpPr>
        <p:spPr>
          <a:xfrm>
            <a:off x="5568677" y="30665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63925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Constant-1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1)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83E430-EBE0-4E1A-9DE7-C79DA14EB0D5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83E430-EBE0-4E1A-9DE7-C79DA14E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79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Constant-1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2)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8DE4A-2869-42BF-A495-EA0303DA561F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𝑰𝒅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8DE4A-2869-42BF-A495-EA0303DA5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333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Identity (circuit </a:t>
            </a:r>
            <a:r>
              <a:rPr lang="nl-BE" dirty="0" err="1"/>
              <a:t>overview</a:t>
            </a:r>
            <a:r>
              <a:rPr lang="nl-BE" dirty="0"/>
              <a:t>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7F8C6A-472B-4361-843B-978871C91772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CF64CD-8557-4769-9738-B5311536580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CF64CD-8557-4769-9738-B53115365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C7D787-0339-4936-8BD9-6267B51C58CD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39A11-5E73-4620-B454-F038178B328A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39A11-5E73-4620-B454-F038178B3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ECF0EABD-BB35-4FF5-B9D1-02015094ED28}"/>
              </a:ext>
            </a:extLst>
          </p:cNvPr>
          <p:cNvSpPr>
            <a:spLocks noChangeAspect="1"/>
          </p:cNvSpPr>
          <p:nvPr/>
        </p:nvSpPr>
        <p:spPr>
          <a:xfrm>
            <a:off x="5323477" y="3091934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F3B30B7-01CA-4267-9959-1ECC07828EED}"/>
              </a:ext>
            </a:extLst>
          </p:cNvPr>
          <p:cNvSpPr>
            <a:spLocks noChangeAspect="1"/>
          </p:cNvSpPr>
          <p:nvPr/>
        </p:nvSpPr>
        <p:spPr>
          <a:xfrm>
            <a:off x="5458477" y="452081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F8194E-51CB-4381-989D-3392FF1ABF92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5548477" y="3541934"/>
            <a:ext cx="0" cy="978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63FC1C2-F11D-46DE-9123-108F38E9AA26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149F1-288D-469D-9B53-96813F9002CC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610D48-D817-4491-B9D3-02D90F86D802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31EB2-AA70-42BB-BB6B-0E4D44DC8ADE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2614F8-B037-4B6E-9901-9356D7662D89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D947A9-6EF4-42C9-BFF4-55C29089E135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5212797-592C-4D3B-B7B2-28C7F1014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37A099-AFA8-4114-8F2C-2AAD705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25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Identity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1)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28C4A-4D11-4DCF-A53F-8CCA7638B70B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28C4A-4D11-4DCF-A53F-8CCA7638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092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Identity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2)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AF017-2CB1-4E28-A336-1595A5CBA994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2946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B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𝑪𝑵𝑶𝑻</m:t>
                            </m:r>
                          </m:e>
                        </m:mr>
                        <m:mr>
                          <m:e>
                            <m:r>
                              <a:rPr lang="nl-BE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mr>
                      </m:m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endParaRPr lang="nl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AF017-2CB1-4E28-A336-1595A5CB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2946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51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 and Entanglement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8449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Quantum Physics describes superposition and entanglement of quantum particles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Quantum Computing can use these phenomenon to its advantage</a:t>
            </a:r>
          </a:p>
        </p:txBody>
      </p:sp>
      <p:pic>
        <p:nvPicPr>
          <p:cNvPr id="1026" name="Picture 2" descr="https://brilliant-staff-media.s3-us-west-2.amazonaws.com/tiffany-wang/uckyVVMY6G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91" y="4001294"/>
            <a:ext cx="3920464" cy="114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8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Negation</a:t>
            </a:r>
            <a:r>
              <a:rPr lang="nl-BE" dirty="0"/>
              <a:t> (circuit </a:t>
            </a:r>
            <a:r>
              <a:rPr lang="nl-BE" dirty="0" err="1"/>
              <a:t>overview</a:t>
            </a:r>
            <a:r>
              <a:rPr lang="nl-BE" dirty="0"/>
              <a:t>)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27D573-B9C0-425C-817D-C711B00C57A3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638D2A-BA0A-4FA0-9B76-EAC2B34C54F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tx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638D2A-BA0A-4FA0-9B76-EAC2B34C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BC5A6E-0FD1-4968-904B-8E03BAE10F08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2E55BC-CB71-4B99-87A6-0466F1DB9E0E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tx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2E55BC-CB71-4B99-87A6-0466F1DB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D55CE2AC-A3BB-4836-A1FF-F996E30B7BED}"/>
              </a:ext>
            </a:extLst>
          </p:cNvPr>
          <p:cNvSpPr>
            <a:spLocks noChangeAspect="1"/>
          </p:cNvSpPr>
          <p:nvPr/>
        </p:nvSpPr>
        <p:spPr>
          <a:xfrm>
            <a:off x="5323477" y="3091934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FF23BE-9947-4BC7-9F0D-7C9186529190}"/>
              </a:ext>
            </a:extLst>
          </p:cNvPr>
          <p:cNvSpPr>
            <a:spLocks noChangeAspect="1"/>
          </p:cNvSpPr>
          <p:nvPr/>
        </p:nvSpPr>
        <p:spPr>
          <a:xfrm>
            <a:off x="5458477" y="452081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2D4682-A134-4443-8A53-176924DAE38D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5548477" y="3541934"/>
            <a:ext cx="0" cy="978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129FD5F-8BD0-4F72-A299-E21C404722AE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1604BE-261F-4C77-B2F5-7F331109E9F2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1B018B-C9EF-466D-A33F-45DEF502FB66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1AF1DA-4960-4D0D-958E-604D7E06108A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F2A1A2-F1C5-47D2-8D13-0DB23640F4B2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E2DBB0-13A6-4A2C-A1F7-B00965DA96A2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4FC00FE-5E0A-427A-A51A-0FBBACE7B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3D33AF9-9898-4CA3-BF0B-3B4DDB100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3E6BF66-7161-40AB-8E59-338DF55B6984}"/>
              </a:ext>
            </a:extLst>
          </p:cNvPr>
          <p:cNvSpPr>
            <a:spLocks noChangeAspect="1"/>
          </p:cNvSpPr>
          <p:nvPr/>
        </p:nvSpPr>
        <p:spPr>
          <a:xfrm>
            <a:off x="62163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3221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Negation</a:t>
            </a:r>
            <a:r>
              <a:rPr lang="nl-BE" dirty="0"/>
              <a:t>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1)</a:t>
            </a:r>
            <a:endParaRPr lang="en-US" dirty="0"/>
          </a:p>
          <a:p>
            <a:pPr lvl="1"/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C91D16-211F-4DC0-A7F8-11C617DEC30D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C91D16-211F-4DC0-A7F8-11C617DE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950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Negation</a:t>
            </a:r>
            <a:r>
              <a:rPr lang="nl-BE" dirty="0"/>
              <a:t> (</a:t>
            </a:r>
            <a:r>
              <a:rPr lang="nl-BE" dirty="0" err="1"/>
              <a:t>calculated</a:t>
            </a:r>
            <a:r>
              <a:rPr lang="nl-BE" dirty="0"/>
              <a:t> </a:t>
            </a:r>
            <a:r>
              <a:rPr lang="nl-BE" dirty="0" err="1"/>
              <a:t>proof</a:t>
            </a:r>
            <a:r>
              <a:rPr lang="nl-BE" dirty="0"/>
              <a:t> – part 2)</a:t>
            </a:r>
            <a:endParaRPr lang="en-US" dirty="0"/>
          </a:p>
          <a:p>
            <a:pPr lvl="1"/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0E6A2-C34F-43A9-BA11-C43C6835576A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2455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15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BE" sz="1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𝑪𝑵𝑶𝑻</m:t>
                            </m:r>
                          </m:e>
                        </m:mr>
                        <m:mr>
                          <m:e>
                            <m:r>
                              <a:rPr lang="nl-BE" sz="15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mr>
                      </m:m>
                      <m:d>
                        <m:dPr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sz="1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1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𝑰𝒅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15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1500" dirty="0">
                                <a:solidFill>
                                  <a:schemeClr val="tx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1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1500" dirty="0">
                  <a:solidFill>
                    <a:schemeClr val="tx1"/>
                  </a:solidFill>
                </a:endParaRPr>
              </a:p>
              <a:p>
                <a:endParaRPr lang="nl-BE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0E6A2-C34F-43A9-BA11-C43C6835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2455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1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913"/>
                <a:ext cx="10515600" cy="5944050"/>
              </a:xfrm>
            </p:spPr>
            <p:txBody>
              <a:bodyPr>
                <a:normAutofit fontScale="47500" lnSpcReduction="20000"/>
              </a:bodyPr>
              <a:lstStyle/>
              <a:p>
                <a:endParaRPr lang="nl-BE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nl-B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Johnny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Hooyberghs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Robin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chemeClr val="tx1"/>
                                    </a:solidFill>
                                    <a:latin typeface="Muli" pitchFamily="2" charset="77"/>
                                  </a:rPr>
                                  <m:t>Vercammen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endParaRPr lang="en-US" b="1" dirty="0">
                  <a:solidFill>
                    <a:schemeClr val="tx1"/>
                  </a:solidFill>
                  <a:latin typeface="Muli" pitchFamily="2" charset="77"/>
                </a:endParaRPr>
              </a:p>
              <a:p>
                <a:pPr algn="ctr"/>
                <a:r>
                  <a:rPr lang="en-US" sz="5100" dirty="0"/>
                  <a:t>johnny.hooyberghs@involved-it.be</a:t>
                </a:r>
              </a:p>
              <a:p>
                <a:pPr algn="ctr"/>
                <a:r>
                  <a:rPr lang="en-US" sz="5100" dirty="0"/>
                  <a:t>@</a:t>
                </a:r>
                <a:r>
                  <a:rPr lang="en-US" sz="5100" dirty="0" err="1"/>
                  <a:t>djohnnieke</a:t>
                </a:r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endParaRPr lang="en-US" sz="5100" dirty="0"/>
              </a:p>
              <a:p>
                <a:pPr algn="ctr"/>
                <a:r>
                  <a:rPr lang="nl-BE" sz="5400" dirty="0">
                    <a:hlinkClick r:id="rId2"/>
                  </a:rPr>
                  <a:t>https://github.com/Djohnnie/QuantumComputing-CodeMash-2020</a:t>
                </a:r>
                <a:endParaRPr lang="nl-BE" sz="5400" dirty="0"/>
              </a:p>
              <a:p>
                <a:pPr algn="ctr"/>
                <a:endParaRPr lang="en-US" sz="5100" dirty="0"/>
              </a:p>
              <a:p>
                <a:endParaRPr lang="nl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913"/>
                <a:ext cx="10515600" cy="5944050"/>
              </a:xfr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70AA0B-CA1E-4F2D-AD6F-7C9093A3E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78" y="2686671"/>
            <a:ext cx="2794241" cy="27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iop.org/news/13/mar/img_full_59666.png">
            <a:extLst>
              <a:ext uri="{FF2B5EF4-FFF2-40B4-BE49-F238E27FC236}">
                <a16:creationId xmlns:a16="http://schemas.microsoft.com/office/drawing/2014/main" id="{00246282-3749-4935-BE4F-87EAEFC8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942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Double-slit Experiment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fbeeldingsresultaat voor mic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220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Quantum Experiments at Space Scale (QUESS)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8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0298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Public/private key encryption?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Could make current RSA encryption obsolete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QKD (Quantum Key Distribution)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Lattice-based cryptography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B00E3E-0FE4-2F40-9A46-08230B9A7F79}"/>
              </a:ext>
            </a:extLst>
          </p:cNvPr>
          <p:cNvGrpSpPr/>
          <p:nvPr/>
        </p:nvGrpSpPr>
        <p:grpSpPr>
          <a:xfrm>
            <a:off x="7189540" y="2170555"/>
            <a:ext cx="4185398" cy="4185398"/>
            <a:chOff x="7189540" y="2170555"/>
            <a:chExt cx="4185398" cy="4185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3CE70-C3E5-7440-919E-9D7A71506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2" t="4592" r="6096" b="7176"/>
            <a:stretch/>
          </p:blipFill>
          <p:spPr>
            <a:xfrm>
              <a:off x="7189540" y="2170555"/>
              <a:ext cx="4185398" cy="4185398"/>
            </a:xfrm>
            <a:prstGeom prst="ellipse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90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0298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Drug development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It takes a quantum system to simulate a quantum system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Interactions between molecules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Gene sequencing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Protein folding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CBDFD4-941B-8944-9C04-AFF10A4C53F6}"/>
              </a:ext>
            </a:extLst>
          </p:cNvPr>
          <p:cNvGrpSpPr/>
          <p:nvPr/>
        </p:nvGrpSpPr>
        <p:grpSpPr>
          <a:xfrm>
            <a:off x="7210678" y="2198101"/>
            <a:ext cx="4152486" cy="4152486"/>
            <a:chOff x="7210678" y="2198101"/>
            <a:chExt cx="4152486" cy="41524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B6891A-329D-3A4E-A17A-8AA173A55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99" r="16699"/>
            <a:stretch/>
          </p:blipFill>
          <p:spPr>
            <a:xfrm>
              <a:off x="7210678" y="2198101"/>
              <a:ext cx="4152486" cy="4152486"/>
            </a:xfrm>
            <a:prstGeom prst="ellipse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65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BA64C6-A55F-4042-8E41-1D6FD6C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30E73D-9DB2-4076-B32B-40F5FE68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0298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Artificial Intelligence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Analyze large quantities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Fast feedback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Emulate human mind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2786DC-C5F4-A64D-875C-10ABAB819587}"/>
              </a:ext>
            </a:extLst>
          </p:cNvPr>
          <p:cNvGrpSpPr/>
          <p:nvPr/>
        </p:nvGrpSpPr>
        <p:grpSpPr>
          <a:xfrm>
            <a:off x="7210678" y="2187654"/>
            <a:ext cx="4173379" cy="4173379"/>
            <a:chOff x="7210678" y="2187654"/>
            <a:chExt cx="4173379" cy="41733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F51A8F-F76E-B948-8BE6-7530AA473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67" r="23667"/>
            <a:stretch/>
          </p:blipFill>
          <p:spPr>
            <a:xfrm>
              <a:off x="7210678" y="2187654"/>
              <a:ext cx="4173379" cy="4173379"/>
            </a:xfrm>
            <a:prstGeom prst="ellipse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210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tacja" id="{FA9D0B24-1213-4514-A6F2-C7ED32419AB4}" vid="{6672775D-A104-4F85-BEC3-302AFBEB4A4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1011</Words>
  <Application>Microsoft Office PowerPoint</Application>
  <PresentationFormat>Widescreen</PresentationFormat>
  <Paragraphs>252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Muli</vt:lpstr>
      <vt:lpstr>Segoe UI Light</vt:lpstr>
      <vt:lpstr>Motyw pakietu Office</vt:lpstr>
      <vt:lpstr>Johnny Hooyberghs</vt:lpstr>
      <vt:lpstr>Johnny Hooyberghs</vt:lpstr>
      <vt:lpstr>Why Quantum Computing?</vt:lpstr>
      <vt:lpstr>Superposition and Entanglement</vt:lpstr>
      <vt:lpstr>Double-slit Experiment</vt:lpstr>
      <vt:lpstr>Quantum Experiments at Space Scale (QUESS)</vt:lpstr>
      <vt:lpstr>Why Quantum Computing?</vt:lpstr>
      <vt:lpstr>Why Quantum Computing?</vt:lpstr>
      <vt:lpstr>Why Quantum Computing?</vt:lpstr>
      <vt:lpstr>PowerPoint Presentation</vt:lpstr>
      <vt:lpstr>PowerPoint Presentation</vt:lpstr>
      <vt:lpstr>Bits vs. Qubits</vt:lpstr>
      <vt:lpstr>Bits vs. Qubits</vt:lpstr>
      <vt:lpstr>Bits vs. Qubits</vt:lpstr>
      <vt:lpstr>IBM Q Experience</vt:lpstr>
      <vt:lpstr>Microsoft Q#</vt:lpstr>
      <vt:lpstr>Entanglement</vt:lpstr>
      <vt:lpstr>Entanglement</vt:lpstr>
      <vt:lpstr>Quantum Algorithms</vt:lpstr>
      <vt:lpstr>Quantum Algorithms</vt:lpstr>
      <vt:lpstr>Quantum Algorithms</vt:lpstr>
      <vt:lpstr>Quantum Algorithms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Developer Days</dc:title>
  <dc:creator>Michał Siemieniecki</dc:creator>
  <cp:lastModifiedBy>Johnny Hooyberghs</cp:lastModifiedBy>
  <cp:revision>98</cp:revision>
  <dcterms:created xsi:type="dcterms:W3CDTF">2017-09-25T07:47:58Z</dcterms:created>
  <dcterms:modified xsi:type="dcterms:W3CDTF">2020-01-10T14:21:36Z</dcterms:modified>
</cp:coreProperties>
</file>